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17" r:id="rId3"/>
    <p:sldId id="1020" r:id="rId4"/>
    <p:sldId id="1022" r:id="rId5"/>
    <p:sldId id="1066" r:id="rId6"/>
    <p:sldId id="1024" r:id="rId7"/>
    <p:sldId id="1067" r:id="rId8"/>
    <p:sldId id="1026" r:id="rId9"/>
    <p:sldId id="1057" r:id="rId10"/>
    <p:sldId id="1030" r:id="rId11"/>
    <p:sldId id="1068" r:id="rId12"/>
    <p:sldId id="1071" r:id="rId13"/>
    <p:sldId id="1070" r:id="rId14"/>
    <p:sldId id="1028" r:id="rId15"/>
    <p:sldId id="1072" r:id="rId16"/>
    <p:sldId id="1042" r:id="rId17"/>
    <p:sldId id="1073" r:id="rId18"/>
    <p:sldId id="1074" r:id="rId19"/>
    <p:sldId id="1075" r:id="rId20"/>
    <p:sldId id="1032" r:id="rId21"/>
    <p:sldId id="1033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2CBBE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物理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运动和力的关系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</a:rPr>
              <a:t>3.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牛顿第二定律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牛顿第二定律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的简单应用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牛顿第二定律的五个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s904.jpg" descr="id:2147496410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9285" y="2132856"/>
            <a:ext cx="8168986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应用牛顿第二定律解题的一般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Z329.eps" descr="id:2147496417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1000" y="1628800"/>
            <a:ext cx="6265556" cy="400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6" y="4725144"/>
            <a:ext cx="1224136" cy="10801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060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求解加速度的两种常用方法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矢量合成法：若物体只受两个力作用，应用平行四边形定则求这两个力的合力，再由牛顿第二定律求出物体的加速度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物体所受合力的方向就是加速度的方向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正交分解法：当物体受多个力作用处于加速状态时，常用正交分解法求物体所受的合力，再应用牛顿第二定律求加速度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为减少矢量的分解以简化运算，建立坐标系时，可分为以下两个角度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分解力：通常以加速度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轴正方向，建立直角坐标系，将物体所受的各个力分解在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轴上，分别得到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轴方向的合力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，得方程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𝒎𝒂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06041"/>
              </a:xfrm>
              <a:blipFill>
                <a:blip r:embed="rId3"/>
                <a:stretch>
                  <a:fillRect l="-796" r="-849" b="-186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38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614" y="2105424"/>
            <a:ext cx="1429178" cy="10801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330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分解加速度：若物体所受各力都在互相垂直的方向上，但加速度却不在这两个方向上，这时以力的方向为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轴，只需分解加速度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轴上，分别得到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轴方向的加速度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</a:t>
                </a:r>
                <a:r>
                  <a:rPr lang="zh-CN" altLang="zh-CN" dirty="0"/>
                  <a:t>牛顿第二定律得方程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zh-CN" altLang="zh-CN" b="1">
                                  <a:latin typeface="Cambria Math" panose="020405030504060302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r>
                                <a:rPr lang="zh-CN" altLang="zh-CN" b="1">
                                  <a:latin typeface="Cambria Math" panose="020405030504060302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dirty="0"/>
                  <a:t>.</a:t>
                </a:r>
                <a:endParaRPr lang="zh-CN" altLang="zh-CN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3307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8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869160"/>
            <a:ext cx="764309" cy="27247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广东实验中学越秀学校开学考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如图所示，自由下落的小球，从接触竖直放置的弹簧开始到弹簧的压缩量最大的过程中，小球的加速度及速度的变化情况是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加速度先变小后变大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速度先变大后变小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加速度先变大后变小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速度先变小后变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ef655.jpg" descr="id:2147496431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2564904"/>
            <a:ext cx="1666875" cy="199199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79296" y="48004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1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自由落下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接触弹簧时有竖直向下的速度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以小球为研究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分析小球的受力情况和运动情况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开始阶段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弹力小于重力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竖直向下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与速度方向相同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小球做加速运动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随着小球向下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的压缩量逐渐变大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则弹簧弹力逐渐变大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牛顿第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小球的加速度变小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当弹力等于重力时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速度达到最大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当弹力大于重力后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合力方向竖直向上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与速度方向相反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小球做减速运动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随着小球继续向下运动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弹簧的压缩量逐渐变大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则弹簧弹力逐渐变大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合力变大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根据牛顿第二定律可知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小球的加速度变大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pc="-1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77728"/>
            <a:ext cx="764309" cy="272473"/>
          </a:xfrm>
          <a:prstGeom prst="rect">
            <a:avLst/>
          </a:prstGeom>
        </p:spPr>
      </p:pic>
      <p:pic>
        <p:nvPicPr>
          <p:cNvPr id="4" name="ef655.jpg" descr="id:214749643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5646" y="981241"/>
            <a:ext cx="1666875" cy="199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327"/>
            <a:ext cx="981824" cy="3425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瞬时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加速度的计算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力学模型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加速度与合外力是瞬时对应关系，题目中常有一些如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瞬时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等标志性词语，它们经常出现在轻绳、轻杆、轻弹簧和橡皮绳等力学模型题目中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3F2E7"/>
          </a:solidFill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CZ327.eps" descr="id:2147496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1060180"/>
            <a:ext cx="6264696" cy="33769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82" y="828086"/>
            <a:ext cx="1844833" cy="47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6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求解瞬时加速度时应注意的问题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物体的受力情况和运动情况是瞬时对应的，当外界因素发生变化时，需要重新进行受力分析和运动分析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加速度可以随着力的突变而突变，但速度的变化需要一个积累的过程，速度不会发生突变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43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抓住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、遵循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四步骤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分析瞬时加速度的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明确绳或线类、弹簧或橡皮绳类模型的特点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分析瞬时前、后物体的受力情况和运动状态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求解瞬时加速度的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四个步骤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分析原来物体的受力情况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分析物体在加速度突变时的受力情况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由牛顿第二定律列方程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求出瞬时加速度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并讨论其合理性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45338"/>
            <a:ext cx="1936304" cy="41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9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牛顿第二定律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：物体加速度的大小跟它受到的作用力成正比，跟它的质量成反比，加速度的方向跟作用力的方向相同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只适用于惯性参考系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相对地面静止或匀速直线运动的参考系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只适用于宏观物体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相对于分子、原子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、低速运动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远小于光速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0174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15719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39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河北衡水中学开学考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用轻绳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连接，然后用轻弹簧竖直悬挂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的质量分别为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，重力加速度大小为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弹簧始终在弹性限度内，则在剪断轻绳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的瞬间，下列说法正确的是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spc="-1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spc="-1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spc="-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的加速度大小为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上的弹力大小为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3974"/>
              </a:xfrm>
              <a:blipFill>
                <a:blip r:embed="rId4"/>
                <a:stretch>
                  <a:fillRect l="-796" r="-849" b="-7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ef656.jpg" descr="id:2147496487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3158" y="2564904"/>
            <a:ext cx="1152128" cy="230425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79296" y="5062595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74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69970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270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剪断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为整体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根据受力平衡可得弹簧弹力为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剪断轻绳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的瞬间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弹簧弹力保持不变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b="1" dirty="0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剪断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轻绳瞬间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弹簧形变量不变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弹力不变</a:t>
                </a:r>
                <a:r>
                  <a:rPr lang="en-US" altLang="zh-CN" b="1" dirty="0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为研究对象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根据牛顿第二定律可得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 dirty="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弹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剪断轻绳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的瞬间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为整体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该整体只受重力作用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可知小球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的加速度大小均为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则轻绳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上的弹力大小为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27046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箭头右下.eps" descr="id:21474965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1243" y="1916832"/>
            <a:ext cx="394970" cy="310515"/>
          </a:xfrm>
          <a:prstGeom prst="rect">
            <a:avLst/>
          </a:prstGeom>
        </p:spPr>
      </p:pic>
      <p:pic>
        <p:nvPicPr>
          <p:cNvPr id="6" name="ef656.jpg" descr="id:2147496487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4458596"/>
            <a:ext cx="100811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1384995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81188" algn="l" eaLnBrk="0" hangingPunct="0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揭示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了加速度与物体所受合外力和质量的一种决定关系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加速度的定义式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不能说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800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成正比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成反比</a:t>
            </a:r>
            <a:r>
              <a:rPr lang="en-US" altLang="zh-CN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86" y="4662092"/>
            <a:ext cx="936104" cy="608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的单位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的物体产生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的加速度的力，称为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1N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1kg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 baseline="30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，取不同的单位时，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的数值不一样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在质量的单位取千克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，加速度的单位取米每二次方秒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，力的单位取牛顿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时，牛顿第二定律可以表述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i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212" y="4051724"/>
            <a:ext cx="1811871" cy="4188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518710" y="4591777"/>
                <a:ext cx="1095172" cy="713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i="1" dirty="0">
                    <a:solidFill>
                      <a:srgbClr val="00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a</a:t>
                </a:r>
                <a:r>
                  <a:rPr lang="zh-CN" altLang="zh-CN" dirty="0">
                    <a:solidFill>
                      <a:srgbClr val="00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710" y="4591777"/>
                <a:ext cx="1095172" cy="713785"/>
              </a:xfrm>
              <a:prstGeom prst="rect">
                <a:avLst/>
              </a:prstGeom>
              <a:blipFill>
                <a:blip r:embed="rId5"/>
                <a:stretch>
                  <a:fillRect l="-11111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441" y="4024595"/>
            <a:ext cx="936104" cy="608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2264825" y="3959646"/>
                <a:ext cx="1058303" cy="712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i="1" dirty="0">
                    <a:solidFill>
                      <a:srgbClr val="00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 a</a:t>
                </a:r>
                <a:r>
                  <a:rPr lang="zh-CN" altLang="zh-CN" dirty="0">
                    <a:solidFill>
                      <a:srgbClr val="00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825" y="3959646"/>
                <a:ext cx="1058303" cy="712631"/>
              </a:xfrm>
              <a:prstGeom prst="rect">
                <a:avLst/>
              </a:prstGeom>
              <a:blipFill>
                <a:blip r:embed="rId6"/>
                <a:stretch>
                  <a:fillRect l="-12139" b="-10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外力、加速度的关系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合外力与加速度的关系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9" y="1567519"/>
            <a:ext cx="959793" cy="337706"/>
          </a:xfrm>
          <a:prstGeom prst="rect">
            <a:avLst/>
          </a:prstGeom>
        </p:spPr>
      </p:pic>
      <p:pic>
        <p:nvPicPr>
          <p:cNvPr id="5" name="ww1.eps" descr="id:21474963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157428" y="2717486"/>
            <a:ext cx="7610186" cy="251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力与运动的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3.eps" descr="id:21474963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11484" y="1603096"/>
            <a:ext cx="7294995" cy="236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40062" y="836712"/>
                <a:ext cx="11485848" cy="4042260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比较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0062" y="836712"/>
                <a:ext cx="11485848" cy="40422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89" y="1070871"/>
            <a:ext cx="1807585" cy="447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343283"/>
                  </p:ext>
                </p:extLst>
              </p:nvPr>
            </p:nvGraphicFramePr>
            <p:xfrm>
              <a:off x="334566" y="1999855"/>
              <a:ext cx="11485848" cy="243725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11736">
                      <a:extLst>
                        <a:ext uri="{9D8B030D-6E8A-4147-A177-3AD203B41FA5}">
                          <a16:colId xmlns:a16="http://schemas.microsoft.com/office/drawing/2014/main" val="2028736168"/>
                        </a:ext>
                      </a:extLst>
                    </a:gridCol>
                    <a:gridCol w="4219901">
                      <a:extLst>
                        <a:ext uri="{9D8B030D-6E8A-4147-A177-3AD203B41FA5}">
                          <a16:colId xmlns:a16="http://schemas.microsoft.com/office/drawing/2014/main" val="859611608"/>
                        </a:ext>
                      </a:extLst>
                    </a:gridCol>
                    <a:gridCol w="4454211">
                      <a:extLst>
                        <a:ext uri="{9D8B030D-6E8A-4147-A177-3AD203B41FA5}">
                          <a16:colId xmlns:a16="http://schemas.microsoft.com/office/drawing/2014/main" val="66228660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𝑭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den>
                              </m:f>
                            </m:oMath>
                          </a14:m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1950026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公式类别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决定式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719102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无直接对应关系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有瞬时对应关系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205207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决定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407498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343283"/>
                  </p:ext>
                </p:extLst>
              </p:nvPr>
            </p:nvGraphicFramePr>
            <p:xfrm>
              <a:off x="334566" y="1999855"/>
              <a:ext cx="11485848" cy="243573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11736">
                      <a:extLst>
                        <a:ext uri="{9D8B030D-6E8A-4147-A177-3AD203B41FA5}">
                          <a16:colId xmlns:a16="http://schemas.microsoft.com/office/drawing/2014/main" val="2028736168"/>
                        </a:ext>
                      </a:extLst>
                    </a:gridCol>
                    <a:gridCol w="4219901">
                      <a:extLst>
                        <a:ext uri="{9D8B030D-6E8A-4147-A177-3AD203B41FA5}">
                          <a16:colId xmlns:a16="http://schemas.microsoft.com/office/drawing/2014/main" val="859611608"/>
                        </a:ext>
                      </a:extLst>
                    </a:gridCol>
                    <a:gridCol w="4454211">
                      <a:extLst>
                        <a:ext uri="{9D8B030D-6E8A-4147-A177-3AD203B41FA5}">
                          <a16:colId xmlns:a16="http://schemas.microsoft.com/office/drawing/2014/main" val="662286609"/>
                        </a:ext>
                      </a:extLst>
                    </a:gridCol>
                  </a:tblGrid>
                  <a:tr h="78981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6811" t="-769" r="-105772" b="-2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8140" t="-769" r="-274" b="-22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9500268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公式类别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决定式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7191027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无直接对应关系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有瞬时对应关系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20520721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决定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4074983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366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40062" y="836712"/>
            <a:ext cx="11485848" cy="2585323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外力与加速度的关系</a:t>
            </a: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83" y="887609"/>
            <a:ext cx="1882421" cy="47666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403203"/>
              </p:ext>
            </p:extLst>
          </p:nvPr>
        </p:nvGraphicFramePr>
        <p:xfrm>
          <a:off x="340062" y="1556792"/>
          <a:ext cx="114858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945702">
                  <a:extLst>
                    <a:ext uri="{9D8B030D-6E8A-4147-A177-3AD203B41FA5}">
                      <a16:colId xmlns:a16="http://schemas.microsoft.com/office/drawing/2014/main" val="751770498"/>
                    </a:ext>
                  </a:extLst>
                </a:gridCol>
                <a:gridCol w="9540146">
                  <a:extLst>
                    <a:ext uri="{9D8B030D-6E8A-4147-A177-3AD203B41FA5}">
                      <a16:colId xmlns:a16="http://schemas.microsoft.com/office/drawing/2014/main" val="19361598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因果关系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力是产生加速度的原因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294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加速度的方向与合外力的方向相同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4891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瞬时关系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两者同时产生、同时变化、同时消失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096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14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861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四川德阳期末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当直升机倾斜飞行时，螺旋桨产生的升力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垂直于机身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如图所示，一直升机正在水平加速飞行，加速度大小为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，机身的倾角为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重力加速度大小为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，不考虑飞行时所受空气阻力，下列说法正确的是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加速度水平向左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加速度水平向右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8616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916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3" y="5461634"/>
            <a:ext cx="764309" cy="272473"/>
          </a:xfrm>
          <a:prstGeom prst="rect">
            <a:avLst/>
          </a:prstGeom>
        </p:spPr>
      </p:pic>
      <p:pic>
        <p:nvPicPr>
          <p:cNvPr id="6" name="ef653.jpg" descr="id:21474963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11030" y="2708920"/>
            <a:ext cx="3406775" cy="23666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37240" y="5343599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1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45610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直升机为对象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其受力如图所示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由于合力方向水平向左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则加速度方向水平向左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45610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764309" cy="272473"/>
          </a:xfrm>
          <a:prstGeom prst="rect">
            <a:avLst/>
          </a:prstGeom>
        </p:spPr>
      </p:pic>
      <p:pic>
        <p:nvPicPr>
          <p:cNvPr id="5" name="ef654.jpg" descr="id:214749638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7094" y="2202224"/>
            <a:ext cx="1539504" cy="322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1251</Words>
  <Application>Microsoft Office PowerPoint</Application>
  <PresentationFormat>自定义</PresentationFormat>
  <Paragraphs>109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2025-06-17T15:43:14Z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